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slide" Target="slides/slide43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63c85f8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63c85f8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c6fcbf130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c6fcbf130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c6fcbf130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c6fcbf130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c6fcbf130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c6fcbf130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c6fcbf130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c6fcbf130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c6fcbf130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c6fcbf130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c6fcbf130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c6fcbf130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c6fcbf130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c6fcbf130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c6fcbf130_3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c6fcbf130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c6fcbf130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c6fcbf130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c6fcbf130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c6fcbf130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c63c85f8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ac63c85f8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c6fcbf130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c6fcbf130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c6fcbf130_3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c6fcbf130_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c6fcbf130_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c6fcbf130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c63c85f8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c63c85f8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c63c85f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c63c85f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c63c85f8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c63c85f8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c63c85f8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c63c85f8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c63c85f8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c63c85f8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c63c85f8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c63c85f8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cc4c12c6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cc4c12c6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cc4c12c6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cc4c12c6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cc4c12c6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cc4c12c6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cc4c12c6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cc4c12c6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cc4c12c66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cc4c12c66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cc4c12c6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cc4c12c6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cc4c12c66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cc4c12c66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cc4c12c66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cc4c12c66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cc4c12c66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cc4c12c66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cc4c12c66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cc4c12c66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c63c85f8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c63c85f8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c6fcbf130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c6fcbf130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c63c85f8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c63c85f8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cc4c12c6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cc4c12c6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cc4c12c6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cc4c12c6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cc4c12c6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cc4c12c6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c6fcbf13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c6fcbf13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c6fcbf130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c6fcbf130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c6fcbf130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c6fcbf130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c6fcbf130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c6fcbf130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c6fcbf130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c6fcbf130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Anomaly Detection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/>
        </p:nvSpPr>
        <p:spPr>
          <a:xfrm>
            <a:off x="163425" y="212325"/>
            <a:ext cx="85308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 Part II: Anomaly Detection 알고리즘을 만들고 제대로 만들어졌는지 평가하는 법?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→  Labeled된 데이터가 있다고 가정하고 Cross Validation Set을 만들어 평가한다.</a:t>
            </a:r>
            <a:r>
              <a:rPr b="1" lang="en-GB" sz="1700"/>
              <a:t> </a:t>
            </a:r>
            <a:endParaRPr sz="1700"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625" y="1458500"/>
            <a:ext cx="6649852" cy="318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/>
          <p:nvPr/>
        </p:nvSpPr>
        <p:spPr>
          <a:xfrm>
            <a:off x="1879875" y="3249800"/>
            <a:ext cx="5937600" cy="92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/>
        </p:nvSpPr>
        <p:spPr>
          <a:xfrm>
            <a:off x="5390375" y="3773950"/>
            <a:ext cx="23604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FF0000"/>
                </a:solidFill>
              </a:rPr>
              <a:t>No classification accuracy!</a:t>
            </a:r>
            <a:endParaRPr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/>
        </p:nvSpPr>
        <p:spPr>
          <a:xfrm>
            <a:off x="163425" y="212325"/>
            <a:ext cx="85308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 근</a:t>
            </a:r>
            <a:r>
              <a:rPr b="1" lang="en-GB" sz="1700"/>
              <a:t>데 labeled된 데이터가 있으면 그냥 Supervised learning을 사용하면 안될까?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  (Logistic regression or DNN)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Anomaly Detection: 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Negative example(정상)이 많고, Positive example(Anomaly, 비정상)이 적은 경우</a:t>
            </a:r>
            <a:endParaRPr sz="17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 	→ Positive example(비정상)의 특성을 학습하기가 쉽지 X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        	→ Negative example(정상)의 특성을 학습하여, 그 범주에 벗어나는 것을 찾음.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So many things can go wrong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Supervised Learning: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        Negative/Positive sample 둘 다 많은 경우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/>
        </p:nvSpPr>
        <p:spPr>
          <a:xfrm>
            <a:off x="163425" y="212325"/>
            <a:ext cx="85308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 근데 labeled된 데이터가 있으면 그냥 Supervised learning을 사용하면 안될까?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  (Logistic regression or DNN)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438" y="1366873"/>
            <a:ext cx="6336772" cy="265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188" y="1427775"/>
            <a:ext cx="5297624" cy="33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163425" y="212325"/>
            <a:ext cx="85308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 근데 feature</a:t>
            </a:r>
            <a:r>
              <a:rPr b="1" lang="en-GB" sz="1700"/>
              <a:t>가 항상 gaussian 분포를 따르진 않을텐데..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</a:rPr>
              <a:t>→ 다양한 kernel을 활용하여 gaussian으로 변환시킬 수 있다.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163425" y="212325"/>
            <a:ext cx="85308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Feature는 어떤 것을 선택해야하나?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→ 정상적</a:t>
            </a:r>
            <a:r>
              <a:rPr lang="en-GB" sz="1700">
                <a:solidFill>
                  <a:schemeClr val="dk1"/>
                </a:solidFill>
              </a:rPr>
              <a:t>인 상태와 비교해서 Anomaly 상태에 비정상적으로 크거나 작은 값을 갖는 특성</a:t>
            </a:r>
            <a:endParaRPr sz="1700"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825" y="2116950"/>
            <a:ext cx="5355876" cy="177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00" y="1370675"/>
            <a:ext cx="2683900" cy="169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150" y="3262425"/>
            <a:ext cx="2187303" cy="16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50" y="1066226"/>
            <a:ext cx="7390902" cy="37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/>
        </p:nvSpPr>
        <p:spPr>
          <a:xfrm>
            <a:off x="163425" y="212325"/>
            <a:ext cx="8530800" cy="3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Part III. Multivariate Gaussian Distribution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>
                <a:solidFill>
                  <a:schemeClr val="dk1"/>
                </a:solidFill>
              </a:rPr>
              <a:t>→ 하나의 정규분포식으로 multi-variable의 distribution을 표현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525" y="1124925"/>
            <a:ext cx="7869503" cy="370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125" y="1480150"/>
            <a:ext cx="45053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9025" y="2631575"/>
            <a:ext cx="609600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/>
        </p:nvSpPr>
        <p:spPr>
          <a:xfrm>
            <a:off x="163425" y="212325"/>
            <a:ext cx="85308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Part III. Multivariate Gaussian Distribution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→ 하나의 정규분포식으로 multi-variable의 distribution을 표현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3" name="Google Shape;153;p28"/>
          <p:cNvSpPr txBox="1"/>
          <p:nvPr/>
        </p:nvSpPr>
        <p:spPr>
          <a:xfrm>
            <a:off x="441075" y="1669888"/>
            <a:ext cx="30000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4D5156"/>
                </a:solidFill>
                <a:highlight>
                  <a:srgbClr val="FFFFFF"/>
                </a:highlight>
              </a:rPr>
              <a:t>Univariate Gaussian</a:t>
            </a:r>
            <a:endParaRPr sz="2000"/>
          </a:p>
        </p:txBody>
      </p:sp>
      <p:sp>
        <p:nvSpPr>
          <p:cNvPr id="154" name="Google Shape;154;p28"/>
          <p:cNvSpPr txBox="1"/>
          <p:nvPr/>
        </p:nvSpPr>
        <p:spPr>
          <a:xfrm>
            <a:off x="441075" y="2719438"/>
            <a:ext cx="30000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4D5156"/>
                </a:solidFill>
                <a:highlight>
                  <a:srgbClr val="FFFFFF"/>
                </a:highlight>
              </a:rPr>
              <a:t>Multivariate</a:t>
            </a:r>
            <a:r>
              <a:rPr lang="en-GB" sz="1650">
                <a:solidFill>
                  <a:srgbClr val="4D5156"/>
                </a:solidFill>
                <a:highlight>
                  <a:srgbClr val="FFFFFF"/>
                </a:highlight>
              </a:rPr>
              <a:t> Gaussian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/>
        </p:nvSpPr>
        <p:spPr>
          <a:xfrm>
            <a:off x="163425" y="212325"/>
            <a:ext cx="85308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Part III. Multivariate Gaussian Distribution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→ 하나의 정규분포식으로 multi-variable의 distribution을 표현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25" y="1345725"/>
            <a:ext cx="1858408" cy="349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9708" y="1345725"/>
            <a:ext cx="1952890" cy="349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9473" y="1285925"/>
            <a:ext cx="4236608" cy="349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/>
        </p:nvSpPr>
        <p:spPr>
          <a:xfrm>
            <a:off x="163425" y="212325"/>
            <a:ext cx="85308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Part III. Multivariate Gaussian Distribution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→ 하나의 정규분포식으로 multi-variable의 distribution을 표현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650" y="1146750"/>
            <a:ext cx="6574704" cy="349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/>
        </p:nvSpPr>
        <p:spPr>
          <a:xfrm>
            <a:off x="163425" y="212325"/>
            <a:ext cx="85308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Anomaly Detection in Multivariate Gaussian Distribution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→ 똑같</a:t>
            </a:r>
            <a:r>
              <a:rPr lang="en-GB" sz="1700">
                <a:solidFill>
                  <a:schemeClr val="dk1"/>
                </a:solidFill>
              </a:rPr>
              <a:t>이 mean과 covariance를 공식을 통해 구한다.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425" y="1345725"/>
            <a:ext cx="6172322" cy="196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509" y="3080124"/>
            <a:ext cx="5713750" cy="14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14177"/>
          <a:stretch/>
        </p:blipFill>
        <p:spPr>
          <a:xfrm>
            <a:off x="974125" y="1509000"/>
            <a:ext cx="7081374" cy="34092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163425" y="212325"/>
            <a:ext cx="72669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Anomaly detection 이란?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→ 대부분</a:t>
            </a:r>
            <a:r>
              <a:rPr lang="en-GB" sz="1700"/>
              <a:t>의 정상적인 sample들과 다른 행동 양식을 보이는 sample을 찾는 것.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/>
        </p:nvSpPr>
        <p:spPr>
          <a:xfrm>
            <a:off x="163425" y="212325"/>
            <a:ext cx="85308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이전 모델과의 차이점? Original model은..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→ Covariance matrix의 diagonal성분을 제외한 다른 부분이 0.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→ Multivariate model의 특수한 케이스.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925" y="1645375"/>
            <a:ext cx="6187278" cy="15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3675" y="3345275"/>
            <a:ext cx="6228503" cy="16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63" y="157612"/>
            <a:ext cx="8646873" cy="482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/>
          <p:nvPr/>
        </p:nvSpPr>
        <p:spPr>
          <a:xfrm>
            <a:off x="1412975" y="2437175"/>
            <a:ext cx="3042600" cy="65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33"/>
          <p:cNvSpPr/>
          <p:nvPr/>
        </p:nvSpPr>
        <p:spPr>
          <a:xfrm>
            <a:off x="1236425" y="3808175"/>
            <a:ext cx="3042600" cy="45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33"/>
          <p:cNvSpPr/>
          <p:nvPr/>
        </p:nvSpPr>
        <p:spPr>
          <a:xfrm>
            <a:off x="5119375" y="2495275"/>
            <a:ext cx="3042600" cy="65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311700" y="18848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Recommender Systems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835"/>
            <a:ext cx="8991599" cy="38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371966"/>
            <a:ext cx="27241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8991600" cy="4650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442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35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63375"/>
            <a:ext cx="8839201" cy="3318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Collaborative filtering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00" y="232175"/>
            <a:ext cx="8510525" cy="478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0" l="0" r="0" t="13733"/>
          <a:stretch/>
        </p:blipFill>
        <p:spPr>
          <a:xfrm>
            <a:off x="1107825" y="1214550"/>
            <a:ext cx="7446199" cy="36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163425" y="212325"/>
            <a:ext cx="72669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어떻게 수학적으로 표현할 수 있을까?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→ Density Estimation: 정</a:t>
            </a:r>
            <a:r>
              <a:rPr lang="en-GB" sz="1700"/>
              <a:t>상 sample들을 수집하여 확률분포 모델을 만든다.</a:t>
            </a:r>
            <a:endParaRPr sz="1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50" y="584825"/>
            <a:ext cx="790868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567100"/>
            <a:ext cx="8839200" cy="369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9725"/>
            <a:ext cx="8573826" cy="43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50" y="194650"/>
            <a:ext cx="792480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00" y="3113649"/>
            <a:ext cx="4895174" cy="14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375" y="3501037"/>
            <a:ext cx="1361047" cy="7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6"/>
          <p:cNvSpPr txBox="1"/>
          <p:nvPr>
            <p:ph type="title"/>
          </p:nvPr>
        </p:nvSpPr>
        <p:spPr>
          <a:xfrm>
            <a:off x="5136250" y="2804175"/>
            <a:ext cx="390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Low rank Matrix Factorization </a:t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0100"/>
            <a:ext cx="8652399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7"/>
          <p:cNvSpPr/>
          <p:nvPr/>
        </p:nvSpPr>
        <p:spPr>
          <a:xfrm>
            <a:off x="7963550" y="230575"/>
            <a:ext cx="10464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14" y="389725"/>
            <a:ext cx="8948175" cy="39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25" y="704850"/>
            <a:ext cx="8973874" cy="210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25" y="2811292"/>
            <a:ext cx="801052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Large Scale Machine Learning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0" l="0" r="0" t="12876"/>
          <a:stretch/>
        </p:blipFill>
        <p:spPr>
          <a:xfrm>
            <a:off x="878224" y="1291725"/>
            <a:ext cx="7387550" cy="35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163425" y="212325"/>
            <a:ext cx="72669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실생활에 숨어있는 Anomaly Detection의 예시들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→ User의 이상행동 감지, 생산라인에서 Product 검수, 컴퓨터 모니터링</a:t>
            </a:r>
            <a:endParaRPr sz="17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Large Dataset </a:t>
            </a:r>
            <a:r>
              <a:rPr lang="en-GB"/>
              <a:t>을 처리하는 법</a:t>
            </a:r>
            <a:endParaRPr/>
          </a:p>
        </p:txBody>
      </p:sp>
      <p:sp>
        <p:nvSpPr>
          <p:cNvPr id="291" name="Google Shape;29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알고리즘</a:t>
            </a:r>
            <a:r>
              <a:rPr lang="en-GB"/>
              <a:t>의 방법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Stochastic Gradient Descent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Mini - Batch Gradient Descent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기계적 방법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Parallelism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06" y="0"/>
            <a:ext cx="814419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7400"/>
            <a:ext cx="9073701" cy="502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0" y="39304"/>
            <a:ext cx="9143999" cy="506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 rotWithShape="1">
          <a:blip r:embed="rId3">
            <a:alphaModFix/>
          </a:blip>
          <a:srcRect b="0" l="0" r="0" t="14915"/>
          <a:stretch/>
        </p:blipFill>
        <p:spPr>
          <a:xfrm>
            <a:off x="978813" y="1337300"/>
            <a:ext cx="7186375" cy="34299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>
            <a:off x="163425" y="212325"/>
            <a:ext cx="72669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어떻게 수학적으로 표현할 수 있을까?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→ Gaussian distribution</a:t>
            </a:r>
            <a:r>
              <a:rPr lang="en-GB" sz="1700"/>
              <a:t>을 활용.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400" y="1243150"/>
            <a:ext cx="6257199" cy="30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/>
        </p:nvSpPr>
        <p:spPr>
          <a:xfrm>
            <a:off x="163425" y="212325"/>
            <a:ext cx="72669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n가지의 feature를 가지는 m개의 training data가 주어져있을 경우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→ 다음</a:t>
            </a:r>
            <a:r>
              <a:rPr lang="en-GB" sz="1700"/>
              <a:t>과 같은 수식으로 표현</a:t>
            </a:r>
            <a:r>
              <a:rPr lang="en-GB" sz="1700"/>
              <a:t>.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 rotWithShape="1">
          <a:blip r:embed="rId3">
            <a:alphaModFix/>
          </a:blip>
          <a:srcRect b="0" l="0" r="0" t="13718"/>
          <a:stretch/>
        </p:blipFill>
        <p:spPr>
          <a:xfrm>
            <a:off x="1092174" y="1360750"/>
            <a:ext cx="6875949" cy="334787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/>
        </p:nvSpPr>
        <p:spPr>
          <a:xfrm>
            <a:off x="163425" y="212325"/>
            <a:ext cx="85308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각 feature 성분에 대해 mean과 variance를 따로 계산하여 </a:t>
            </a:r>
            <a:r>
              <a:rPr b="1" lang="en-GB" sz="1700"/>
              <a:t>probability model을 만듬.</a:t>
            </a:r>
            <a:r>
              <a:rPr b="1" lang="en-GB" sz="1700"/>
              <a:t> 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175" y="868375"/>
            <a:ext cx="7578522" cy="41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856" y="1386306"/>
            <a:ext cx="2614575" cy="205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1216" y="3592696"/>
            <a:ext cx="3000474" cy="12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894" y="3390531"/>
            <a:ext cx="3000475" cy="159915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163425" y="212325"/>
            <a:ext cx="85308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 예제를 통해 알아보자!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/>
        </p:nvSpPr>
        <p:spPr>
          <a:xfrm>
            <a:off x="163425" y="212325"/>
            <a:ext cx="85308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 Part II: Anomaly Detection 알고리즘</a:t>
            </a:r>
            <a:r>
              <a:rPr b="1" lang="en-GB" sz="1700"/>
              <a:t>을 만들고 제대로 만들어졌는지 평가하는 법?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→  Labeled된 데이터가 있다고 가정하고 Cross Validation Set을 만들어 평가한다.</a:t>
            </a:r>
            <a:r>
              <a:rPr b="1" lang="en-GB" sz="1700"/>
              <a:t> </a:t>
            </a:r>
            <a:endParaRPr sz="1700"/>
          </a:p>
        </p:txBody>
      </p:sp>
      <p:pic>
        <p:nvPicPr>
          <p:cNvPr id="105" name="Google Shape;105;p21"/>
          <p:cNvPicPr preferRelativeResize="0"/>
          <p:nvPr/>
        </p:nvPicPr>
        <p:blipFill rotWithShape="1">
          <a:blip r:embed="rId3">
            <a:alphaModFix/>
          </a:blip>
          <a:srcRect b="0" l="2200" r="0" t="0"/>
          <a:stretch/>
        </p:blipFill>
        <p:spPr>
          <a:xfrm>
            <a:off x="1091425" y="1808950"/>
            <a:ext cx="6674802" cy="21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